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4" autoAdjust="0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08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4205" y="924560"/>
            <a:ext cx="12938760" cy="402336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10560" spc="-144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15" y="5048251"/>
            <a:ext cx="11073841" cy="1975104"/>
          </a:xfrm>
        </p:spPr>
        <p:txBody>
          <a:bodyPr>
            <a:normAutofit/>
          </a:bodyPr>
          <a:lstStyle>
            <a:lvl1pPr marL="0" indent="0" algn="l">
              <a:buNone/>
              <a:defRPr sz="3840">
                <a:solidFill>
                  <a:schemeClr val="bg1"/>
                </a:solidFill>
                <a:latin typeface="+mj-lt"/>
              </a:defRPr>
            </a:lvl1pPr>
            <a:lvl2pPr marL="548640" indent="0" algn="ctr">
              <a:buNone/>
              <a:defRPr sz="336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9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5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92740" y="834390"/>
            <a:ext cx="3154680" cy="5760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5830" y="857251"/>
            <a:ext cx="9281160" cy="64808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2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95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80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11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79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33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07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30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20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8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4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73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205" y="920903"/>
            <a:ext cx="12936931" cy="402701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1056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015" y="5045051"/>
            <a:ext cx="11071555" cy="1975104"/>
          </a:xfrm>
        </p:spPr>
        <p:txBody>
          <a:bodyPr anchor="t">
            <a:normAutofit/>
          </a:bodyPr>
          <a:lstStyle>
            <a:lvl1pPr marL="0" indent="0">
              <a:buNone/>
              <a:defRPr sz="3840">
                <a:solidFill>
                  <a:schemeClr val="tx1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7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987" y="2397761"/>
            <a:ext cx="5596128" cy="4520794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3596" y="2397761"/>
            <a:ext cx="5596128" cy="4520794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6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987" y="2448560"/>
            <a:ext cx="5596128" cy="868080"/>
          </a:xfrm>
        </p:spPr>
        <p:txBody>
          <a:bodyPr anchor="ctr">
            <a:normAutofit/>
          </a:bodyPr>
          <a:lstStyle>
            <a:lvl1pPr marL="0" indent="0">
              <a:buNone/>
              <a:defRPr sz="264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987" y="3303701"/>
            <a:ext cx="5596128" cy="3840480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09130" y="2446122"/>
            <a:ext cx="5596128" cy="866851"/>
          </a:xfrm>
        </p:spPr>
        <p:txBody>
          <a:bodyPr anchor="ctr">
            <a:normAutofit/>
          </a:bodyPr>
          <a:lstStyle>
            <a:lvl1pPr marL="0" indent="0">
              <a:buNone/>
              <a:defRPr sz="264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09130" y="3301188"/>
            <a:ext cx="5596128" cy="3840480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9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0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4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13685" y="650738"/>
            <a:ext cx="4059936" cy="2304288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7315200" cy="548640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31178" y="3014176"/>
            <a:ext cx="4078224" cy="3752384"/>
          </a:xfrm>
        </p:spPr>
        <p:txBody>
          <a:bodyPr>
            <a:normAutofit/>
          </a:bodyPr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>
                <a:solidFill>
                  <a:srgbClr val="262626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6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69" y="6502401"/>
            <a:ext cx="12936931" cy="735940"/>
          </a:xfrm>
        </p:spPr>
        <p:txBody>
          <a:bodyPr anchor="b">
            <a:normAutofit/>
          </a:bodyPr>
          <a:lstStyle>
            <a:lvl1pPr>
              <a:defRPr sz="384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4630400" cy="639714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960"/>
              </a:spcBef>
              <a:buNone/>
              <a:defRPr sz="38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7" y="7091682"/>
            <a:ext cx="11075213" cy="6400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80">
                <a:solidFill>
                  <a:srgbClr val="262626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11/2/2025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91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8669" y="599439"/>
            <a:ext cx="12927330" cy="1989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988" y="2414017"/>
            <a:ext cx="12904470" cy="4519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" y="7694936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865636"/>
            <a:ext cx="603504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6711" y="7051695"/>
            <a:ext cx="3511296" cy="16764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36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4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6480" kern="1200" spc="-144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85000"/>
        </a:lnSpc>
        <a:spcBef>
          <a:spcPts val="1560"/>
        </a:spcBef>
        <a:buFont typeface="Arial" pitchFamily="34" charset="0"/>
        <a:buChar char=" "/>
        <a:defRPr sz="28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16966" indent="-41148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8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58368" indent="-658368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87552" indent="-987552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16736" indent="-1316736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44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68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92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16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91848" y="426997"/>
            <a:ext cx="10046703" cy="85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Multiclass Fish Image Classification</a:t>
            </a:r>
            <a:endParaRPr lang="en-US" sz="4450" b="1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3500811" y="74397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by: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Santhiya Baskar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702312" y="1262743"/>
            <a:ext cx="49570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Domain:</a:t>
            </a:r>
            <a:r>
              <a:rPr lang="en-US" sz="1750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Image Classification 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Tools:</a:t>
            </a:r>
            <a:r>
              <a:rPr lang="en-US" sz="1750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Python, TensorFlow, Keras, Streamlit</a:t>
            </a:r>
            <a:endParaRPr lang="en-US" sz="17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3122250" y="6595061"/>
            <a:ext cx="914996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endParaRPr lang="en-US" sz="175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Buy Avikalp Tropical Fish Underwater ...">
            <a:extLst>
              <a:ext uri="{FF2B5EF4-FFF2-40B4-BE49-F238E27FC236}">
                <a16:creationId xmlns:a16="http://schemas.microsoft.com/office/drawing/2014/main" id="{65D3B9C5-47D3-547C-BF4C-308A52CA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39" y="2189314"/>
            <a:ext cx="7796966" cy="485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973C8-8EEA-A6A8-3F0C-2189CB463E6C}"/>
              </a:ext>
            </a:extLst>
          </p:cNvPr>
          <p:cNvSpPr txBox="1"/>
          <p:nvPr/>
        </p:nvSpPr>
        <p:spPr>
          <a:xfrm>
            <a:off x="5215300" y="704988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66"/>
                </a:solidFill>
              </a:rPr>
              <a:t>https://fishvision.streamlit.app/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251" y="382786"/>
            <a:ext cx="6950393" cy="434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b="1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Results, Applications &amp; Future Roadmap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6251" y="1164312"/>
            <a:ext cx="208418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Results</a:t>
            </a:r>
            <a:endParaRPr lang="en-US" sz="2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771650" y="2484001"/>
            <a:ext cx="170902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85%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27" y="1615678"/>
            <a:ext cx="2084189" cy="20841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1634" y="3873460"/>
            <a:ext cx="196929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Classification Accuracy</a:t>
            </a:r>
            <a:endParaRPr lang="en-US" sz="1400" b="1" dirty="0"/>
          </a:p>
        </p:txBody>
      </p:sp>
      <p:sp>
        <p:nvSpPr>
          <p:cNvPr id="7" name="Text 4"/>
          <p:cNvSpPr/>
          <p:nvPr/>
        </p:nvSpPr>
        <p:spPr>
          <a:xfrm>
            <a:off x="1771650" y="5271373"/>
            <a:ext cx="170902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127" y="4403050"/>
            <a:ext cx="2084189" cy="20841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57839" y="6660833"/>
            <a:ext cx="173676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Species Detected</a:t>
            </a:r>
            <a:endParaRPr lang="en-US" sz="1400" b="1" dirty="0"/>
          </a:p>
        </p:txBody>
      </p:sp>
      <p:sp>
        <p:nvSpPr>
          <p:cNvPr id="10" name="Text 6"/>
          <p:cNvSpPr/>
          <p:nvPr/>
        </p:nvSpPr>
        <p:spPr>
          <a:xfrm>
            <a:off x="486251" y="7034093"/>
            <a:ext cx="42800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Successfully deployed on Streamlit Cloud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486251" y="7304961"/>
            <a:ext cx="42800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Clean, intuitive output display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486251" y="7575828"/>
            <a:ext cx="42800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fish species information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5112782" y="1164312"/>
            <a:ext cx="208418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Applications</a:t>
            </a:r>
            <a:endParaRPr lang="en-US" sz="2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Shape 10"/>
          <p:cNvSpPr/>
          <p:nvPr/>
        </p:nvSpPr>
        <p:spPr>
          <a:xfrm>
            <a:off x="5112782" y="1581031"/>
            <a:ext cx="312539" cy="312539"/>
          </a:xfrm>
          <a:prstGeom prst="roundRect">
            <a:avLst>
              <a:gd name="adj" fmla="val 186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564267" y="1628775"/>
            <a:ext cx="173676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Marine Research</a:t>
            </a:r>
            <a:endParaRPr lang="en-US" sz="1400" b="1" dirty="0"/>
          </a:p>
        </p:txBody>
      </p:sp>
      <p:sp>
        <p:nvSpPr>
          <p:cNvPr id="16" name="Text 12"/>
          <p:cNvSpPr/>
          <p:nvPr/>
        </p:nvSpPr>
        <p:spPr>
          <a:xfrm>
            <a:off x="5564267" y="1984772"/>
            <a:ext cx="382857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Species recognition and biodiversity studies</a:t>
            </a:r>
            <a:endParaRPr lang="en-US" sz="1400" dirty="0"/>
          </a:p>
        </p:txBody>
      </p:sp>
      <p:sp>
        <p:nvSpPr>
          <p:cNvPr id="17" name="Shape 13"/>
          <p:cNvSpPr/>
          <p:nvPr/>
        </p:nvSpPr>
        <p:spPr>
          <a:xfrm>
            <a:off x="5112782" y="2484953"/>
            <a:ext cx="312539" cy="312539"/>
          </a:xfrm>
          <a:prstGeom prst="roundRect">
            <a:avLst>
              <a:gd name="adj" fmla="val 186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564267" y="2532698"/>
            <a:ext cx="173676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Education</a:t>
            </a:r>
            <a:endParaRPr lang="en-US" sz="1400" b="1" dirty="0"/>
          </a:p>
        </p:txBody>
      </p:sp>
      <p:sp>
        <p:nvSpPr>
          <p:cNvPr id="19" name="Text 15"/>
          <p:cNvSpPr/>
          <p:nvPr/>
        </p:nvSpPr>
        <p:spPr>
          <a:xfrm>
            <a:off x="5564267" y="2888694"/>
            <a:ext cx="382857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learning tool for students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5112782" y="3388876"/>
            <a:ext cx="312539" cy="312539"/>
          </a:xfrm>
          <a:prstGeom prst="roundRect">
            <a:avLst>
              <a:gd name="adj" fmla="val 186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5564267" y="3436620"/>
            <a:ext cx="173676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Fish Industry</a:t>
            </a:r>
            <a:endParaRPr lang="en-US" sz="1400" b="1" dirty="0"/>
          </a:p>
        </p:txBody>
      </p:sp>
      <p:sp>
        <p:nvSpPr>
          <p:cNvPr id="22" name="Text 18"/>
          <p:cNvSpPr/>
          <p:nvPr/>
        </p:nvSpPr>
        <p:spPr>
          <a:xfrm>
            <a:off x="5564267" y="3792617"/>
            <a:ext cx="382857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classification for commercial use</a:t>
            </a:r>
            <a:endParaRPr lang="en-US" sz="1400" dirty="0"/>
          </a:p>
        </p:txBody>
      </p:sp>
      <p:sp>
        <p:nvSpPr>
          <p:cNvPr id="23" name="Text 19"/>
          <p:cNvSpPr/>
          <p:nvPr/>
        </p:nvSpPr>
        <p:spPr>
          <a:xfrm>
            <a:off x="9739313" y="1164312"/>
            <a:ext cx="230850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Enhancements</a:t>
            </a:r>
            <a:endParaRPr lang="en-US" sz="2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 20"/>
          <p:cNvSpPr/>
          <p:nvPr/>
        </p:nvSpPr>
        <p:spPr>
          <a:xfrm>
            <a:off x="9739313" y="1581031"/>
            <a:ext cx="138946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00" b="1" dirty="0"/>
          </a:p>
        </p:txBody>
      </p:sp>
      <p:sp>
        <p:nvSpPr>
          <p:cNvPr id="25" name="Shape 21"/>
          <p:cNvSpPr/>
          <p:nvPr/>
        </p:nvSpPr>
        <p:spPr>
          <a:xfrm>
            <a:off x="9739313" y="1801773"/>
            <a:ext cx="4419957" cy="1524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6" name="Text 22"/>
          <p:cNvSpPr/>
          <p:nvPr/>
        </p:nvSpPr>
        <p:spPr>
          <a:xfrm>
            <a:off x="9739313" y="1901666"/>
            <a:ext cx="173676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Expand Dataset</a:t>
            </a:r>
            <a:endParaRPr lang="en-US" sz="1400" b="1" dirty="0"/>
          </a:p>
        </p:txBody>
      </p:sp>
      <p:sp>
        <p:nvSpPr>
          <p:cNvPr id="27" name="Text 23"/>
          <p:cNvSpPr/>
          <p:nvPr/>
        </p:nvSpPr>
        <p:spPr>
          <a:xfrm>
            <a:off x="9739313" y="2257663"/>
            <a:ext cx="441995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more fish categories and species</a:t>
            </a:r>
            <a:endParaRPr lang="en-US" sz="1400" dirty="0"/>
          </a:p>
        </p:txBody>
      </p:sp>
      <p:sp>
        <p:nvSpPr>
          <p:cNvPr id="28" name="Text 24"/>
          <p:cNvSpPr/>
          <p:nvPr/>
        </p:nvSpPr>
        <p:spPr>
          <a:xfrm>
            <a:off x="9739313" y="2723078"/>
            <a:ext cx="138946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400" b="1" dirty="0"/>
          </a:p>
        </p:txBody>
      </p:sp>
      <p:sp>
        <p:nvSpPr>
          <p:cNvPr id="29" name="Shape 25"/>
          <p:cNvSpPr/>
          <p:nvPr/>
        </p:nvSpPr>
        <p:spPr>
          <a:xfrm>
            <a:off x="9739313" y="2943820"/>
            <a:ext cx="4419957" cy="1524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30" name="Text 26"/>
          <p:cNvSpPr/>
          <p:nvPr/>
        </p:nvSpPr>
        <p:spPr>
          <a:xfrm>
            <a:off x="9739313" y="3043714"/>
            <a:ext cx="173676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Improve Accuracy</a:t>
            </a:r>
            <a:endParaRPr lang="en-US" sz="1400" b="1" dirty="0"/>
          </a:p>
        </p:txBody>
      </p:sp>
      <p:sp>
        <p:nvSpPr>
          <p:cNvPr id="31" name="Text 27"/>
          <p:cNvSpPr/>
          <p:nvPr/>
        </p:nvSpPr>
        <p:spPr>
          <a:xfrm>
            <a:off x="9739313" y="3399711"/>
            <a:ext cx="441995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advanced CNN architectures</a:t>
            </a:r>
            <a:endParaRPr lang="en-US" sz="1400" dirty="0"/>
          </a:p>
        </p:txBody>
      </p:sp>
      <p:sp>
        <p:nvSpPr>
          <p:cNvPr id="32" name="Text 28"/>
          <p:cNvSpPr/>
          <p:nvPr/>
        </p:nvSpPr>
        <p:spPr>
          <a:xfrm>
            <a:off x="9739313" y="3865126"/>
            <a:ext cx="138946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400" b="1" dirty="0"/>
          </a:p>
        </p:txBody>
      </p:sp>
      <p:sp>
        <p:nvSpPr>
          <p:cNvPr id="33" name="Shape 29"/>
          <p:cNvSpPr/>
          <p:nvPr/>
        </p:nvSpPr>
        <p:spPr>
          <a:xfrm>
            <a:off x="9739313" y="4085868"/>
            <a:ext cx="4419957" cy="1524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34" name="Text 30"/>
          <p:cNvSpPr/>
          <p:nvPr/>
        </p:nvSpPr>
        <p:spPr>
          <a:xfrm>
            <a:off x="9739313" y="4185761"/>
            <a:ext cx="1774031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Real-Time Detection</a:t>
            </a:r>
            <a:endParaRPr lang="en-US" sz="1400" b="1" dirty="0"/>
          </a:p>
        </p:txBody>
      </p:sp>
      <p:sp>
        <p:nvSpPr>
          <p:cNvPr id="35" name="Text 31"/>
          <p:cNvSpPr/>
          <p:nvPr/>
        </p:nvSpPr>
        <p:spPr>
          <a:xfrm>
            <a:off x="9739313" y="4541758"/>
            <a:ext cx="441995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live camera prediction capability</a:t>
            </a:r>
            <a:endParaRPr lang="en-US" sz="1400" dirty="0"/>
          </a:p>
        </p:txBody>
      </p:sp>
      <p:sp>
        <p:nvSpPr>
          <p:cNvPr id="36" name="Text 32"/>
          <p:cNvSpPr/>
          <p:nvPr/>
        </p:nvSpPr>
        <p:spPr>
          <a:xfrm>
            <a:off x="9739313" y="5007173"/>
            <a:ext cx="138946" cy="1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400" b="1" dirty="0"/>
          </a:p>
        </p:txBody>
      </p:sp>
      <p:sp>
        <p:nvSpPr>
          <p:cNvPr id="37" name="Shape 33"/>
          <p:cNvSpPr/>
          <p:nvPr/>
        </p:nvSpPr>
        <p:spPr>
          <a:xfrm>
            <a:off x="9739313" y="5227915"/>
            <a:ext cx="4419957" cy="1524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38" name="Text 34"/>
          <p:cNvSpPr/>
          <p:nvPr/>
        </p:nvSpPr>
        <p:spPr>
          <a:xfrm>
            <a:off x="9739313" y="5327809"/>
            <a:ext cx="173676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Mobile Platform</a:t>
            </a:r>
            <a:endParaRPr lang="en-US" sz="1400" b="1" dirty="0"/>
          </a:p>
        </p:txBody>
      </p:sp>
      <p:sp>
        <p:nvSpPr>
          <p:cNvPr id="39" name="Text 35"/>
          <p:cNvSpPr/>
          <p:nvPr/>
        </p:nvSpPr>
        <p:spPr>
          <a:xfrm>
            <a:off x="9739313" y="5683806"/>
            <a:ext cx="441995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dedicated mobile application</a:t>
            </a:r>
            <a:endParaRPr lang="en-US" sz="1400" dirty="0"/>
          </a:p>
        </p:txBody>
      </p:sp>
      <p:pic>
        <p:nvPicPr>
          <p:cNvPr id="1038" name="Picture 14" descr="Thank You - Your Free Offer Ready | MetaExperts®">
            <a:extLst>
              <a:ext uri="{FF2B5EF4-FFF2-40B4-BE49-F238E27FC236}">
                <a16:creationId xmlns:a16="http://schemas.microsoft.com/office/drawing/2014/main" id="{41947CF8-EE19-17D3-56B9-DB8E234D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51" y="4470922"/>
            <a:ext cx="3828574" cy="35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061" y="561023"/>
            <a:ext cx="5097780" cy="637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Objective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00061" y="1503998"/>
            <a:ext cx="3756422" cy="3629025"/>
          </a:xfrm>
          <a:prstGeom prst="roundRect">
            <a:avLst>
              <a:gd name="adj" fmla="val 236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11516" y="1715453"/>
            <a:ext cx="611624" cy="611624"/>
          </a:xfrm>
          <a:prstGeom prst="roundRect">
            <a:avLst>
              <a:gd name="adj" fmla="val 14948867"/>
            </a:avLst>
          </a:prstGeom>
          <a:solidFill>
            <a:srgbClr val="1B54D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32" y="1883569"/>
            <a:ext cx="275273" cy="2752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11516" y="2530912"/>
            <a:ext cx="327112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Build Classification Model</a:t>
            </a:r>
            <a:endParaRPr lang="en-US" sz="2000" b="1" dirty="0"/>
          </a:p>
        </p:txBody>
      </p:sp>
      <p:sp>
        <p:nvSpPr>
          <p:cNvPr id="8" name="Text 4"/>
          <p:cNvSpPr/>
          <p:nvPr/>
        </p:nvSpPr>
        <p:spPr>
          <a:xfrm>
            <a:off x="6411516" y="2971800"/>
            <a:ext cx="3333512" cy="1631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a robust deep learning model capable of accurately classifying fish images into their correct species using convolutional neural networks.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318" y="1503998"/>
            <a:ext cx="3756422" cy="3629025"/>
          </a:xfrm>
          <a:prstGeom prst="roundRect">
            <a:avLst>
              <a:gd name="adj" fmla="val 236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71773" y="1715453"/>
            <a:ext cx="611624" cy="611624"/>
          </a:xfrm>
          <a:prstGeom prst="roundRect">
            <a:avLst>
              <a:gd name="adj" fmla="val 14948867"/>
            </a:avLst>
          </a:prstGeom>
          <a:solidFill>
            <a:srgbClr val="1B54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9889" y="1883569"/>
            <a:ext cx="275273" cy="27527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1773" y="2530912"/>
            <a:ext cx="333351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Create User-Friendly Interface</a:t>
            </a:r>
            <a:endParaRPr lang="en-US" sz="2000" b="1" dirty="0"/>
          </a:p>
        </p:txBody>
      </p:sp>
      <p:sp>
        <p:nvSpPr>
          <p:cNvPr id="13" name="Text 8"/>
          <p:cNvSpPr/>
          <p:nvPr/>
        </p:nvSpPr>
        <p:spPr>
          <a:xfrm>
            <a:off x="10371773" y="3290411"/>
            <a:ext cx="3333512" cy="1631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and deploy a simple, intuitive web application using Streamlit that enables users to upload fish images and receive instant species predictions.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00061" y="5336858"/>
            <a:ext cx="7716679" cy="2331720"/>
          </a:xfrm>
          <a:prstGeom prst="roundRect">
            <a:avLst>
              <a:gd name="adj" fmla="val 36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11516" y="5548313"/>
            <a:ext cx="611624" cy="611624"/>
          </a:xfrm>
          <a:prstGeom prst="roundRect">
            <a:avLst>
              <a:gd name="adj" fmla="val 14948867"/>
            </a:avLst>
          </a:prstGeom>
          <a:solidFill>
            <a:srgbClr val="1B54D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9632" y="5716429"/>
            <a:ext cx="275273" cy="2752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11516" y="6363772"/>
            <a:ext cx="323897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Optimize for Deployment</a:t>
            </a:r>
            <a:endParaRPr lang="en-US" sz="2000" b="1" dirty="0"/>
          </a:p>
        </p:txBody>
      </p:sp>
      <p:sp>
        <p:nvSpPr>
          <p:cNvPr id="18" name="Text 12"/>
          <p:cNvSpPr/>
          <p:nvPr/>
        </p:nvSpPr>
        <p:spPr>
          <a:xfrm>
            <a:off x="6411516" y="6804660"/>
            <a:ext cx="72937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a lightweight TensorFlow Lite model to ensure fast inference times and efficient deployment on cloud infrastructure.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197" y="339566"/>
            <a:ext cx="3087172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11370" y="3518832"/>
            <a:ext cx="532566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432197" y="9230320"/>
            <a:ext cx="4506278" cy="741878"/>
          </a:xfrm>
          <a:prstGeom prst="roundRect">
            <a:avLst>
              <a:gd name="adj" fmla="val 9860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16957" y="9230320"/>
            <a:ext cx="60960" cy="741878"/>
          </a:xfrm>
          <a:prstGeom prst="roundRect">
            <a:avLst>
              <a:gd name="adj" fmla="val 85081"/>
            </a:avLst>
          </a:prstGeom>
          <a:solidFill>
            <a:srgbClr val="1B54DA"/>
          </a:solidFill>
          <a:ln/>
        </p:spPr>
      </p:sp>
      <p:sp>
        <p:nvSpPr>
          <p:cNvPr id="10" name="Text 7"/>
          <p:cNvSpPr/>
          <p:nvPr/>
        </p:nvSpPr>
        <p:spPr>
          <a:xfrm>
            <a:off x="616625" y="9369028"/>
            <a:ext cx="25494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Manual Identification Limitations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6625" y="9635966"/>
            <a:ext cx="418314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Time-consuming processes requiring expert knowledge</a:t>
            </a:r>
            <a:endParaRPr lang="en-US" sz="950" dirty="0"/>
          </a:p>
        </p:txBody>
      </p:sp>
      <p:sp>
        <p:nvSpPr>
          <p:cNvPr id="12" name="Shape 9"/>
          <p:cNvSpPr/>
          <p:nvPr/>
        </p:nvSpPr>
        <p:spPr>
          <a:xfrm>
            <a:off x="5061942" y="9230320"/>
            <a:ext cx="4506397" cy="741878"/>
          </a:xfrm>
          <a:prstGeom prst="roundRect">
            <a:avLst>
              <a:gd name="adj" fmla="val 9860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046702" y="9230320"/>
            <a:ext cx="60960" cy="741878"/>
          </a:xfrm>
          <a:prstGeom prst="roundRect">
            <a:avLst>
              <a:gd name="adj" fmla="val 85081"/>
            </a:avLst>
          </a:prstGeom>
          <a:solidFill>
            <a:srgbClr val="1B54DA"/>
          </a:solidFill>
          <a:ln/>
        </p:spPr>
      </p:sp>
      <p:sp>
        <p:nvSpPr>
          <p:cNvPr id="14" name="Text 11"/>
          <p:cNvSpPr/>
          <p:nvPr/>
        </p:nvSpPr>
        <p:spPr>
          <a:xfrm>
            <a:off x="5246370" y="9369028"/>
            <a:ext cx="15435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Accuracy Concerns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246370" y="9635966"/>
            <a:ext cx="418326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Human error and inconsistency in visual assessment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9691807" y="9230320"/>
            <a:ext cx="4506278" cy="741878"/>
          </a:xfrm>
          <a:prstGeom prst="roundRect">
            <a:avLst>
              <a:gd name="adj" fmla="val 9860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676567" y="9230320"/>
            <a:ext cx="60960" cy="741878"/>
          </a:xfrm>
          <a:prstGeom prst="roundRect">
            <a:avLst>
              <a:gd name="adj" fmla="val 85081"/>
            </a:avLst>
          </a:prstGeom>
          <a:solidFill>
            <a:srgbClr val="1B54DA"/>
          </a:solidFill>
          <a:ln/>
        </p:spPr>
      </p:sp>
      <p:sp>
        <p:nvSpPr>
          <p:cNvPr id="18" name="Text 15"/>
          <p:cNvSpPr/>
          <p:nvPr/>
        </p:nvSpPr>
        <p:spPr>
          <a:xfrm>
            <a:off x="9876234" y="9369028"/>
            <a:ext cx="15435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Solution Need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9876234" y="9635966"/>
            <a:ext cx="418314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system for quick and reliable species detection</a:t>
            </a:r>
            <a:endParaRPr lang="en-US" sz="9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ACB2F-7825-3F2B-F020-9BD481272A3E}"/>
              </a:ext>
            </a:extLst>
          </p:cNvPr>
          <p:cNvSpPr txBox="1"/>
          <p:nvPr/>
        </p:nvSpPr>
        <p:spPr>
          <a:xfrm>
            <a:off x="125129" y="1062537"/>
            <a:ext cx="81558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Identifying fish species manually is difficult, time-consuming, and often inaccurate.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Fisheries and marine researchers rely on expert knowledge, which can lead to </a:t>
            </a:r>
            <a:r>
              <a:rPr lang="en-US" sz="2400" b="1" dirty="0"/>
              <a:t>human error</a:t>
            </a:r>
            <a:r>
              <a:rPr lang="en-US" sz="2400" dirty="0"/>
              <a:t>, especially when dealing with </a:t>
            </a:r>
            <a:r>
              <a:rPr lang="en-US" sz="2400" b="1" dirty="0"/>
              <a:t>visually similar fish species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There is a strong need for an </a:t>
            </a:r>
            <a:r>
              <a:rPr lang="en-US" sz="2400" b="1" dirty="0"/>
              <a:t>automated, accurate, and fast classification system</a:t>
            </a:r>
            <a:r>
              <a:rPr lang="en-US" sz="2400" dirty="0"/>
              <a:t> to identify fish species from images.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04596-EDAD-8624-2859-3588BA8AF87B}"/>
              </a:ext>
            </a:extLst>
          </p:cNvPr>
          <p:cNvSpPr txBox="1"/>
          <p:nvPr/>
        </p:nvSpPr>
        <p:spPr>
          <a:xfrm>
            <a:off x="416957" y="4671305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Solution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531389-BAC8-C64D-1C16-C9BC7C2BD755}"/>
              </a:ext>
            </a:extLst>
          </p:cNvPr>
          <p:cNvSpPr txBox="1"/>
          <p:nvPr/>
        </p:nvSpPr>
        <p:spPr>
          <a:xfrm>
            <a:off x="477917" y="5458903"/>
            <a:ext cx="138687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Nobile" panose="020B0604020202020204" charset="0"/>
              </a:rPr>
              <a:t>The </a:t>
            </a:r>
            <a:r>
              <a:rPr lang="en-US" b="1" dirty="0" err="1">
                <a:latin typeface="Nobile" panose="020B0604020202020204" charset="0"/>
              </a:rPr>
              <a:t>FishVision</a:t>
            </a:r>
            <a:r>
              <a:rPr lang="en-US" dirty="0">
                <a:latin typeface="Nobile" panose="020B0604020202020204" charset="0"/>
              </a:rPr>
              <a:t> system uses </a:t>
            </a:r>
            <a:r>
              <a:rPr lang="en-US" b="1" dirty="0">
                <a:latin typeface="Nobile" panose="020B0604020202020204" charset="0"/>
              </a:rPr>
              <a:t>deep learning and computer vision</a:t>
            </a:r>
            <a:r>
              <a:rPr lang="en-US" dirty="0">
                <a:latin typeface="Nobile" panose="020B0604020202020204" charset="0"/>
              </a:rPr>
              <a:t> to automatically classify fish species from images.</a:t>
            </a:r>
            <a:br>
              <a:rPr lang="en-US" dirty="0">
                <a:latin typeface="Nobile" panose="020B0604020202020204" charset="0"/>
              </a:rPr>
            </a:br>
            <a:endParaRPr lang="en-US" dirty="0">
              <a:latin typeface="Nobil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Nobile" panose="020B0604020202020204" charset="0"/>
              </a:rPr>
              <a:t>By training a </a:t>
            </a:r>
            <a:r>
              <a:rPr lang="en-US" b="1" dirty="0">
                <a:latin typeface="Nobile" panose="020B0604020202020204" charset="0"/>
              </a:rPr>
              <a:t>Convolutional Neural Network (CNN)</a:t>
            </a:r>
            <a:r>
              <a:rPr lang="en-US" dirty="0">
                <a:latin typeface="Nobile" panose="020B0604020202020204" charset="0"/>
              </a:rPr>
              <a:t> on multiple fish classes, converting it to </a:t>
            </a:r>
            <a:r>
              <a:rPr lang="en-US" b="1" dirty="0">
                <a:latin typeface="Nobile" panose="020B0604020202020204" charset="0"/>
              </a:rPr>
              <a:t>TensorFlow Lite</a:t>
            </a:r>
            <a:r>
              <a:rPr lang="en-US" dirty="0">
                <a:latin typeface="Nobile" panose="020B0604020202020204" charset="0"/>
              </a:rPr>
              <a:t>, and deploying it via </a:t>
            </a:r>
            <a:r>
              <a:rPr lang="en-US" b="1" dirty="0" err="1">
                <a:latin typeface="Nobile" panose="020B0604020202020204" charset="0"/>
              </a:rPr>
              <a:t>Streamlit</a:t>
            </a:r>
            <a:r>
              <a:rPr lang="en-US" b="1" dirty="0">
                <a:latin typeface="Nobile" panose="020B0604020202020204" charset="0"/>
              </a:rPr>
              <a:t> Cloud</a:t>
            </a:r>
            <a:r>
              <a:rPr lang="en-US" dirty="0">
                <a:latin typeface="Nobile" panose="020B0604020202020204" charset="0"/>
              </a:rPr>
              <a:t>, the project provides</a:t>
            </a:r>
            <a:r>
              <a:rPr lang="en-US" sz="2400" dirty="0">
                <a:latin typeface="Nobile" panose="020B060402020202020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anose="020B0604020202020204" charset="0"/>
              </a:rPr>
              <a:t>Quick and reliable fish identification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anose="020B0604020202020204" charset="0"/>
              </a:rPr>
              <a:t>An easy-to-use web interface for global access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anose="020B0604020202020204" charset="0"/>
              </a:rPr>
              <a:t>Lightweight and efficient performance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2D16F6-C568-40A0-3931-71316510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739" y="119427"/>
            <a:ext cx="6112042" cy="5200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827" y="417314"/>
            <a:ext cx="4731983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4000" b="1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Workflow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29828" y="1193125"/>
            <a:ext cx="1357074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systematic approach to building and deploying an intelligent fish classification system from data collection to cloud deployment.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681157" y="1832729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9828" y="1733312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295" y="1846778"/>
            <a:ext cx="227052" cy="2270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35261" y="1757005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Dataset Collection</a:t>
            </a:r>
            <a:endParaRPr lang="en-US" sz="1400" b="1" dirty="0"/>
          </a:p>
        </p:txBody>
      </p:sp>
      <p:sp>
        <p:nvSpPr>
          <p:cNvPr id="8" name="Text 5"/>
          <p:cNvSpPr/>
          <p:nvPr/>
        </p:nvSpPr>
        <p:spPr>
          <a:xfrm>
            <a:off x="1135261" y="2084308"/>
            <a:ext cx="1296531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Gathered comprehensive fish images spanning 9 distinct species for training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908209" y="2892385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6880" y="2792968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347" y="2906435"/>
            <a:ext cx="227052" cy="22705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62313" y="2816662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Preprocessing</a:t>
            </a:r>
            <a:endParaRPr lang="en-US" sz="1400" b="1" dirty="0"/>
          </a:p>
        </p:txBody>
      </p:sp>
      <p:sp>
        <p:nvSpPr>
          <p:cNvPr id="13" name="Text 9"/>
          <p:cNvSpPr/>
          <p:nvPr/>
        </p:nvSpPr>
        <p:spPr>
          <a:xfrm>
            <a:off x="1362313" y="3143964"/>
            <a:ext cx="1273825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Resized images, normalized pixel values, and applied augmentation techniques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1135261" y="3952042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3933" y="3852624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7399" y="3966091"/>
            <a:ext cx="227052" cy="2270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89365" y="3876318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Training</a:t>
            </a:r>
            <a:endParaRPr lang="en-US" sz="1400" b="1" dirty="0"/>
          </a:p>
        </p:txBody>
      </p:sp>
      <p:sp>
        <p:nvSpPr>
          <p:cNvPr id="18" name="Text 13"/>
          <p:cNvSpPr/>
          <p:nvPr/>
        </p:nvSpPr>
        <p:spPr>
          <a:xfrm>
            <a:off x="1589365" y="4203621"/>
            <a:ext cx="1251120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Built and optimized CNN architecture using TensorFlow and Keras frameworks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1362432" y="5011698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211104" y="4912281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4570" y="5025747"/>
            <a:ext cx="227052" cy="22705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16537" y="4935974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Conversion</a:t>
            </a:r>
            <a:endParaRPr lang="en-US" sz="1400" b="1" dirty="0"/>
          </a:p>
        </p:txBody>
      </p:sp>
      <p:sp>
        <p:nvSpPr>
          <p:cNvPr id="23" name="Text 17"/>
          <p:cNvSpPr/>
          <p:nvPr/>
        </p:nvSpPr>
        <p:spPr>
          <a:xfrm>
            <a:off x="1816537" y="5263277"/>
            <a:ext cx="1228403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Converted trained model to TensorFlow Lite format for efficient deployment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1135261" y="6071354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983933" y="5971937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399" y="6085403"/>
            <a:ext cx="227052" cy="22705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589365" y="5995630"/>
            <a:ext cx="220456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 App Development</a:t>
            </a:r>
            <a:endParaRPr lang="en-US" sz="1400" b="1" dirty="0"/>
          </a:p>
        </p:txBody>
      </p:sp>
      <p:sp>
        <p:nvSpPr>
          <p:cNvPr id="28" name="Text 21"/>
          <p:cNvSpPr/>
          <p:nvPr/>
        </p:nvSpPr>
        <p:spPr>
          <a:xfrm>
            <a:off x="1589365" y="6322933"/>
            <a:ext cx="1251120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interactive Streamlit interface with prediction capabilities</a:t>
            </a:r>
            <a:endParaRPr lang="en-US" sz="1400" dirty="0"/>
          </a:p>
        </p:txBody>
      </p:sp>
      <p:sp>
        <p:nvSpPr>
          <p:cNvPr id="29" name="Shape 22"/>
          <p:cNvSpPr/>
          <p:nvPr/>
        </p:nvSpPr>
        <p:spPr>
          <a:xfrm>
            <a:off x="908209" y="7131010"/>
            <a:ext cx="151328" cy="681157"/>
          </a:xfrm>
          <a:prstGeom prst="roundRect">
            <a:avLst>
              <a:gd name="adj" fmla="val 420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30" name="Shape 23"/>
          <p:cNvSpPr/>
          <p:nvPr/>
        </p:nvSpPr>
        <p:spPr>
          <a:xfrm>
            <a:off x="756880" y="7031593"/>
            <a:ext cx="454104" cy="454104"/>
          </a:xfrm>
          <a:prstGeom prst="roundRect">
            <a:avLst>
              <a:gd name="adj" fmla="val 10068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0347" y="7145060"/>
            <a:ext cx="227052" cy="227052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362313" y="7055287"/>
            <a:ext cx="18924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 Deployment</a:t>
            </a:r>
            <a:endParaRPr lang="en-US" sz="1400" b="1" dirty="0"/>
          </a:p>
        </p:txBody>
      </p:sp>
      <p:sp>
        <p:nvSpPr>
          <p:cNvPr id="33" name="Text 25"/>
          <p:cNvSpPr/>
          <p:nvPr/>
        </p:nvSpPr>
        <p:spPr>
          <a:xfrm>
            <a:off x="1362313" y="7382589"/>
            <a:ext cx="1273825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Deployed application on Streamlit Cloud for global accessibility</a:t>
            </a:r>
            <a:endParaRPr lang="en-US" sz="1400" dirty="0"/>
          </a:p>
        </p:txBody>
      </p:sp>
      <p:sp>
        <p:nvSpPr>
          <p:cNvPr id="34" name="AutoShape 2" descr="Generated image">
            <a:extLst>
              <a:ext uri="{FF2B5EF4-FFF2-40B4-BE49-F238E27FC236}">
                <a16:creationId xmlns:a16="http://schemas.microsoft.com/office/drawing/2014/main" id="{41CC4FF0-2072-54C2-A515-9137AE2B85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34A32A2-3589-1BD4-2E18-497D9872DA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9746" y="2751997"/>
            <a:ext cx="5802154" cy="3446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56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010" y="2849523"/>
            <a:ext cx="5158026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000" b="1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Dataset Specifications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54010" y="3900607"/>
            <a:ext cx="280285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Dataset Overview</a:t>
            </a:r>
            <a:endParaRPr lang="en-US" sz="2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54010" y="4437698"/>
            <a:ext cx="6433304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 was trained on a curated dataset containing </a:t>
            </a:r>
            <a:r>
              <a:rPr lang="en-US" sz="1450" b="1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 fish species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after careful preprocessing and class selection.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4010" y="5203508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 dimensions: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224×224 pixels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4010" y="5567720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Training split: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80% for model training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4010" y="5931932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Testing split: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20% for validation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4010" y="6296144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Format: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Standardized RGB images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0706" y="3900607"/>
            <a:ext cx="280285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Fish Species Classes</a:t>
            </a:r>
            <a:endParaRPr lang="en-US" sz="2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7550706" y="4437698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Black Sea Sprat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50706" y="4801910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Gilt Head Bream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50706" y="5166122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Horse Mackerel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50706" y="5530334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4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 Mullet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50706" y="5894546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5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 Sea Bream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50706" y="6258758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6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 Bass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7550706" y="6622971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7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Shrimp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550706" y="6987183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8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Striped Red Mullet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550706" y="7351395"/>
            <a:ext cx="643330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9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Trout</a:t>
            </a:r>
            <a:endParaRPr lang="en-US" sz="1450" dirty="0"/>
          </a:p>
        </p:txBody>
      </p:sp>
      <p:pic>
        <p:nvPicPr>
          <p:cNvPr id="3074" name="Picture 2" descr="Could eating fish increase your risk of ...">
            <a:extLst>
              <a:ext uri="{FF2B5EF4-FFF2-40B4-BE49-F238E27FC236}">
                <a16:creationId xmlns:a16="http://schemas.microsoft.com/office/drawing/2014/main" id="{D5EE44C6-6E08-74DF-9526-C489C185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09" y="4520672"/>
            <a:ext cx="4469398" cy="29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05406" y="769620"/>
            <a:ext cx="6578679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Architecture &amp; Training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06" y="1587579"/>
            <a:ext cx="884277" cy="1301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66491" y="1764387"/>
            <a:ext cx="221063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CNN Architecture</a:t>
            </a:r>
            <a:endParaRPr lang="en-US" sz="1700" b="1" dirty="0"/>
          </a:p>
        </p:txBody>
      </p:sp>
      <p:sp>
        <p:nvSpPr>
          <p:cNvPr id="6" name="Text 2"/>
          <p:cNvSpPr/>
          <p:nvPr/>
        </p:nvSpPr>
        <p:spPr>
          <a:xfrm>
            <a:off x="7166491" y="2146816"/>
            <a:ext cx="6844903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Built deep convolutional neural network with multiple layers for feature extraction and pattern recognition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406" y="2889409"/>
            <a:ext cx="884277" cy="1301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66491" y="3066217"/>
            <a:ext cx="221063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Training Process</a:t>
            </a:r>
            <a:endParaRPr lang="en-US" sz="1700" b="1" dirty="0"/>
          </a:p>
        </p:txBody>
      </p:sp>
      <p:sp>
        <p:nvSpPr>
          <p:cNvPr id="9" name="Text 4"/>
          <p:cNvSpPr/>
          <p:nvPr/>
        </p:nvSpPr>
        <p:spPr>
          <a:xfrm>
            <a:off x="7166491" y="3448645"/>
            <a:ext cx="6844903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Trained model across multiple epochs, continuously monitoring accuracy, loss metrics, and confusion matrix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406" y="4191238"/>
            <a:ext cx="884277" cy="10610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66491" y="4368046"/>
            <a:ext cx="221063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Optimization</a:t>
            </a:r>
            <a:endParaRPr lang="en-US" sz="1700" b="1" dirty="0"/>
          </a:p>
        </p:txBody>
      </p:sp>
      <p:sp>
        <p:nvSpPr>
          <p:cNvPr id="12" name="Text 6"/>
          <p:cNvSpPr/>
          <p:nvPr/>
        </p:nvSpPr>
        <p:spPr>
          <a:xfrm>
            <a:off x="7166491" y="4750475"/>
            <a:ext cx="68449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Converted to TensorFlow Lite format for faster inference and reduced model size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6105406" y="5628084"/>
            <a:ext cx="290464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Technical Implementation</a:t>
            </a:r>
            <a:endParaRPr lang="en-US" sz="1700" b="1" dirty="0"/>
          </a:p>
        </p:txBody>
      </p:sp>
      <p:sp>
        <p:nvSpPr>
          <p:cNvPr id="14" name="Text 8"/>
          <p:cNvSpPr/>
          <p:nvPr/>
        </p:nvSpPr>
        <p:spPr>
          <a:xfrm>
            <a:off x="6105406" y="6081236"/>
            <a:ext cx="373725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Framework: TensorFlow/Keras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6105406" y="6425922"/>
            <a:ext cx="373725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Architecture: Custom CNN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105406" y="6770608"/>
            <a:ext cx="373725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Optimization: Adam optimizer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6105406" y="7115294"/>
            <a:ext cx="373725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Loss function: Categorical crossentropy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10281761" y="5628084"/>
            <a:ext cx="221063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Assets</a:t>
            </a:r>
            <a:endParaRPr lang="en-US" sz="1700" b="1" dirty="0"/>
          </a:p>
        </p:txBody>
      </p:sp>
      <p:sp>
        <p:nvSpPr>
          <p:cNvPr id="19" name="Text 13"/>
          <p:cNvSpPr/>
          <p:nvPr/>
        </p:nvSpPr>
        <p:spPr>
          <a:xfrm>
            <a:off x="10281761" y="6081236"/>
            <a:ext cx="373725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Trained model: .tflite format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10281761" y="6425922"/>
            <a:ext cx="373725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Label mapping: labels.txt file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10281761" y="6770608"/>
            <a:ext cx="373725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Evaluation metrics recorded</a:t>
            </a:r>
            <a:endParaRPr lang="en-US" sz="1350" dirty="0"/>
          </a:p>
        </p:txBody>
      </p:sp>
      <p:sp>
        <p:nvSpPr>
          <p:cNvPr id="22" name="Text 16"/>
          <p:cNvSpPr/>
          <p:nvPr/>
        </p:nvSpPr>
        <p:spPr>
          <a:xfrm>
            <a:off x="10281761" y="7115294"/>
            <a:ext cx="373725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Confusion matrix analysis</a:t>
            </a:r>
            <a:endParaRPr lang="en-US" sz="13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BB4266-3837-9DEB-AC39-7229887CF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49" y="1946490"/>
            <a:ext cx="5883653" cy="421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4346" y="380762"/>
            <a:ext cx="5305425" cy="432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b="1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Streamlit Application Interface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484346" y="1020723"/>
            <a:ext cx="8175308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intuitive, visually appealing web application that brings machine learning predictions to end users through a seamless interaction experience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346" y="1619012"/>
            <a:ext cx="415171" cy="4151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4346" y="2207181"/>
            <a:ext cx="172997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Image Upload</a:t>
            </a:r>
            <a:endParaRPr lang="en-US" sz="1400" b="1" dirty="0"/>
          </a:p>
        </p:txBody>
      </p:sp>
      <p:sp>
        <p:nvSpPr>
          <p:cNvPr id="7" name="Text 3"/>
          <p:cNvSpPr/>
          <p:nvPr/>
        </p:nvSpPr>
        <p:spPr>
          <a:xfrm>
            <a:off x="484346" y="2506385"/>
            <a:ext cx="817530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easily upload fish images through a drag-and-drop interface or file browser selection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346" y="3004423"/>
            <a:ext cx="415171" cy="41517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4346" y="3592592"/>
            <a:ext cx="172997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Species Prediction</a:t>
            </a:r>
            <a:endParaRPr lang="en-US" sz="1400" b="1" dirty="0"/>
          </a:p>
        </p:txBody>
      </p:sp>
      <p:sp>
        <p:nvSpPr>
          <p:cNvPr id="10" name="Text 5"/>
          <p:cNvSpPr/>
          <p:nvPr/>
        </p:nvSpPr>
        <p:spPr>
          <a:xfrm>
            <a:off x="484346" y="3891796"/>
            <a:ext cx="817530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model analyzes the image and returns the predicted species with confidence percentage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346" y="4389834"/>
            <a:ext cx="415171" cy="4151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84346" y="4978003"/>
            <a:ext cx="172997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Top 3 Results</a:t>
            </a:r>
            <a:endParaRPr lang="en-US" sz="1400" b="1" dirty="0"/>
          </a:p>
        </p:txBody>
      </p:sp>
      <p:sp>
        <p:nvSpPr>
          <p:cNvPr id="13" name="Text 7"/>
          <p:cNvSpPr/>
          <p:nvPr/>
        </p:nvSpPr>
        <p:spPr>
          <a:xfrm>
            <a:off x="484346" y="5277207"/>
            <a:ext cx="817530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Displays the three most likely species predictions with their respective confidence scores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346" y="5775246"/>
            <a:ext cx="415171" cy="41517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84346" y="6363414"/>
            <a:ext cx="172997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Fish Description</a:t>
            </a:r>
            <a:endParaRPr lang="en-US" sz="1400" b="1" dirty="0"/>
          </a:p>
        </p:txBody>
      </p:sp>
      <p:sp>
        <p:nvSpPr>
          <p:cNvPr id="16" name="Text 9"/>
          <p:cNvSpPr/>
          <p:nvPr/>
        </p:nvSpPr>
        <p:spPr>
          <a:xfrm>
            <a:off x="484346" y="6662618"/>
            <a:ext cx="817530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detailed information about the identified fish species for educational purposes</a:t>
            </a:r>
            <a:endParaRPr lang="en-US" sz="1400" dirty="0"/>
          </a:p>
        </p:txBody>
      </p:sp>
      <p:sp>
        <p:nvSpPr>
          <p:cNvPr id="17" name="Shape 10"/>
          <p:cNvSpPr/>
          <p:nvPr/>
        </p:nvSpPr>
        <p:spPr>
          <a:xfrm>
            <a:off x="484346" y="7039570"/>
            <a:ext cx="8175308" cy="809268"/>
          </a:xfrm>
          <a:prstGeom prst="roundRect">
            <a:avLst>
              <a:gd name="adj" fmla="val 7183"/>
            </a:avLst>
          </a:prstGeom>
          <a:solidFill>
            <a:srgbClr val="BBCDF7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697" y="7236143"/>
            <a:ext cx="172998" cy="13835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34045" y="7212449"/>
            <a:ext cx="7587258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Features:</a:t>
            </a: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application features a clean blue-themed interface with robust error handling for unclear or invalid images, ensuring a smooth user experience.</a:t>
            </a:r>
            <a:endParaRPr 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488BDA-245A-B973-2856-A3AA347459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0631" y="3551522"/>
            <a:ext cx="5789769" cy="2811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97F245-823E-2B99-7AAD-7E7F173D78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0631" y="-18893"/>
            <a:ext cx="5789769" cy="3579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4611AD-8A52-3C3B-E2F5-15283BDB6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0631" y="6363414"/>
            <a:ext cx="5789769" cy="1897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132" y="381952"/>
            <a:ext cx="39260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b="1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Features &amp; Advantages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6132" y="1163003"/>
            <a:ext cx="208335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Features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486132" y="1787843"/>
            <a:ext cx="6659642" cy="1079302"/>
          </a:xfrm>
          <a:prstGeom prst="roundRect">
            <a:avLst>
              <a:gd name="adj" fmla="val 6778"/>
            </a:avLst>
          </a:prstGeom>
          <a:solidFill>
            <a:srgbClr val="F9F9FF"/>
          </a:solidFill>
          <a:ln/>
        </p:spPr>
      </p:sp>
      <p:sp>
        <p:nvSpPr>
          <p:cNvPr id="5" name="Shape 3"/>
          <p:cNvSpPr/>
          <p:nvPr/>
        </p:nvSpPr>
        <p:spPr>
          <a:xfrm>
            <a:off x="486132" y="1772603"/>
            <a:ext cx="6659642" cy="60960"/>
          </a:xfrm>
          <a:prstGeom prst="roundRect">
            <a:avLst>
              <a:gd name="adj" fmla="val 95698"/>
            </a:avLst>
          </a:prstGeom>
          <a:solidFill>
            <a:srgbClr val="1B54DA"/>
          </a:solidFill>
          <a:ln/>
        </p:spPr>
      </p:sp>
      <p:sp>
        <p:nvSpPr>
          <p:cNvPr id="6" name="Shape 4"/>
          <p:cNvSpPr/>
          <p:nvPr/>
        </p:nvSpPr>
        <p:spPr>
          <a:xfrm>
            <a:off x="3607653" y="1579602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1B54DA"/>
          </a:solidFill>
          <a:ln/>
        </p:spPr>
      </p:sp>
      <p:sp>
        <p:nvSpPr>
          <p:cNvPr id="7" name="Text 5"/>
          <p:cNvSpPr/>
          <p:nvPr/>
        </p:nvSpPr>
        <p:spPr>
          <a:xfrm>
            <a:off x="3732669" y="1683782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0199" y="2135029"/>
            <a:ext cx="2065734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Multi-Species Detection</a:t>
            </a:r>
            <a:endParaRPr lang="en-US" sz="1600" b="1" dirty="0"/>
          </a:p>
        </p:txBody>
      </p:sp>
      <p:sp>
        <p:nvSpPr>
          <p:cNvPr id="9" name="Text 7"/>
          <p:cNvSpPr/>
          <p:nvPr/>
        </p:nvSpPr>
        <p:spPr>
          <a:xfrm>
            <a:off x="640199" y="2490788"/>
            <a:ext cx="635150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Accurately identifies 9 different fish species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6132" y="3214211"/>
            <a:ext cx="6659642" cy="1079302"/>
          </a:xfrm>
          <a:prstGeom prst="roundRect">
            <a:avLst>
              <a:gd name="adj" fmla="val 6778"/>
            </a:avLst>
          </a:prstGeom>
          <a:solidFill>
            <a:srgbClr val="F9F9FF"/>
          </a:solidFill>
          <a:ln/>
        </p:spPr>
      </p:sp>
      <p:sp>
        <p:nvSpPr>
          <p:cNvPr id="11" name="Shape 9"/>
          <p:cNvSpPr/>
          <p:nvPr/>
        </p:nvSpPr>
        <p:spPr>
          <a:xfrm>
            <a:off x="486132" y="3198971"/>
            <a:ext cx="6659642" cy="60960"/>
          </a:xfrm>
          <a:prstGeom prst="roundRect">
            <a:avLst>
              <a:gd name="adj" fmla="val 95698"/>
            </a:avLst>
          </a:prstGeom>
          <a:solidFill>
            <a:srgbClr val="1B54DA"/>
          </a:solidFill>
          <a:ln/>
        </p:spPr>
      </p:sp>
      <p:sp>
        <p:nvSpPr>
          <p:cNvPr id="12" name="Shape 10"/>
          <p:cNvSpPr/>
          <p:nvPr/>
        </p:nvSpPr>
        <p:spPr>
          <a:xfrm>
            <a:off x="3607653" y="3005971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3732669" y="3110151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40199" y="3561398"/>
            <a:ext cx="1736169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Confidence Scoring</a:t>
            </a:r>
            <a:endParaRPr lang="en-US" sz="1600" b="1" dirty="0"/>
          </a:p>
        </p:txBody>
      </p:sp>
      <p:sp>
        <p:nvSpPr>
          <p:cNvPr id="15" name="Text 13"/>
          <p:cNvSpPr/>
          <p:nvPr/>
        </p:nvSpPr>
        <p:spPr>
          <a:xfrm>
            <a:off x="640199" y="3917156"/>
            <a:ext cx="635150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Displays prediction confidence percentages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86132" y="4640580"/>
            <a:ext cx="6659642" cy="1079302"/>
          </a:xfrm>
          <a:prstGeom prst="roundRect">
            <a:avLst>
              <a:gd name="adj" fmla="val 6778"/>
            </a:avLst>
          </a:prstGeom>
          <a:solidFill>
            <a:srgbClr val="F9F9FF"/>
          </a:solidFill>
          <a:ln/>
        </p:spPr>
      </p:sp>
      <p:sp>
        <p:nvSpPr>
          <p:cNvPr id="17" name="Shape 15"/>
          <p:cNvSpPr/>
          <p:nvPr/>
        </p:nvSpPr>
        <p:spPr>
          <a:xfrm>
            <a:off x="486132" y="4625340"/>
            <a:ext cx="6659642" cy="60960"/>
          </a:xfrm>
          <a:prstGeom prst="roundRect">
            <a:avLst>
              <a:gd name="adj" fmla="val 95698"/>
            </a:avLst>
          </a:prstGeom>
          <a:solidFill>
            <a:srgbClr val="1B54DA"/>
          </a:solidFill>
          <a:ln/>
        </p:spPr>
      </p:sp>
      <p:sp>
        <p:nvSpPr>
          <p:cNvPr id="18" name="Shape 16"/>
          <p:cNvSpPr/>
          <p:nvPr/>
        </p:nvSpPr>
        <p:spPr>
          <a:xfrm>
            <a:off x="3607653" y="4432340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1B54DA"/>
          </a:solidFill>
          <a:ln/>
        </p:spPr>
      </p:sp>
      <p:sp>
        <p:nvSpPr>
          <p:cNvPr id="19" name="Text 17"/>
          <p:cNvSpPr/>
          <p:nvPr/>
        </p:nvSpPr>
        <p:spPr>
          <a:xfrm>
            <a:off x="3732669" y="4536519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0199" y="4987766"/>
            <a:ext cx="178308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Educational Content</a:t>
            </a:r>
            <a:endParaRPr lang="en-US" sz="1600" b="1" dirty="0"/>
          </a:p>
        </p:txBody>
      </p:sp>
      <p:sp>
        <p:nvSpPr>
          <p:cNvPr id="21" name="Text 19"/>
          <p:cNvSpPr/>
          <p:nvPr/>
        </p:nvSpPr>
        <p:spPr>
          <a:xfrm>
            <a:off x="640199" y="5343525"/>
            <a:ext cx="635150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detailed species descriptions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86132" y="6066949"/>
            <a:ext cx="6659642" cy="1079302"/>
          </a:xfrm>
          <a:prstGeom prst="roundRect">
            <a:avLst>
              <a:gd name="adj" fmla="val 6778"/>
            </a:avLst>
          </a:prstGeom>
          <a:solidFill>
            <a:srgbClr val="F9F9FF"/>
          </a:solidFill>
          <a:ln/>
        </p:spPr>
      </p:sp>
      <p:sp>
        <p:nvSpPr>
          <p:cNvPr id="23" name="Shape 21"/>
          <p:cNvSpPr/>
          <p:nvPr/>
        </p:nvSpPr>
        <p:spPr>
          <a:xfrm>
            <a:off x="486132" y="6051709"/>
            <a:ext cx="6659642" cy="60960"/>
          </a:xfrm>
          <a:prstGeom prst="roundRect">
            <a:avLst>
              <a:gd name="adj" fmla="val 95698"/>
            </a:avLst>
          </a:prstGeom>
          <a:solidFill>
            <a:srgbClr val="1B54DA"/>
          </a:solidFill>
          <a:ln/>
        </p:spPr>
      </p:sp>
      <p:sp>
        <p:nvSpPr>
          <p:cNvPr id="24" name="Shape 22"/>
          <p:cNvSpPr/>
          <p:nvPr/>
        </p:nvSpPr>
        <p:spPr>
          <a:xfrm>
            <a:off x="3607653" y="5858708"/>
            <a:ext cx="416600" cy="416600"/>
          </a:xfrm>
          <a:prstGeom prst="roundRect">
            <a:avLst>
              <a:gd name="adj" fmla="val 219491"/>
            </a:avLst>
          </a:prstGeom>
          <a:solidFill>
            <a:srgbClr val="1B54DA"/>
          </a:solidFill>
          <a:ln/>
        </p:spPr>
      </p:sp>
      <p:sp>
        <p:nvSpPr>
          <p:cNvPr id="25" name="Text 23"/>
          <p:cNvSpPr/>
          <p:nvPr/>
        </p:nvSpPr>
        <p:spPr>
          <a:xfrm>
            <a:off x="3732669" y="5962888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0199" y="6414135"/>
            <a:ext cx="1736169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Cloud-Based Access</a:t>
            </a:r>
            <a:endParaRPr lang="en-US" sz="1600" b="1" dirty="0"/>
          </a:p>
        </p:txBody>
      </p:sp>
      <p:sp>
        <p:nvSpPr>
          <p:cNvPr id="27" name="Text 25"/>
          <p:cNvSpPr/>
          <p:nvPr/>
        </p:nvSpPr>
        <p:spPr>
          <a:xfrm>
            <a:off x="640199" y="6769894"/>
            <a:ext cx="635150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Available online via Streamlit Cloud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492245" y="1035605"/>
            <a:ext cx="274261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Core Advantages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492246" y="1579602"/>
            <a:ext cx="6659642" cy="1426369"/>
          </a:xfrm>
          <a:prstGeom prst="roundRect">
            <a:avLst>
              <a:gd name="adj" fmla="val 409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638693" y="1726049"/>
            <a:ext cx="416600" cy="416600"/>
          </a:xfrm>
          <a:prstGeom prst="roundRect">
            <a:avLst>
              <a:gd name="adj" fmla="val 21946917"/>
            </a:avLst>
          </a:prstGeom>
          <a:solidFill>
            <a:srgbClr val="1B54DA"/>
          </a:solidFill>
          <a:ln/>
        </p:spPr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3231" y="1840587"/>
            <a:ext cx="187404" cy="187404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7638693" y="2281476"/>
            <a:ext cx="1736169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Universal Access</a:t>
            </a:r>
            <a:endParaRPr lang="en-US" sz="1600" b="1" dirty="0"/>
          </a:p>
        </p:txBody>
      </p:sp>
      <p:sp>
        <p:nvSpPr>
          <p:cNvPr id="33" name="Text 30"/>
          <p:cNvSpPr/>
          <p:nvPr/>
        </p:nvSpPr>
        <p:spPr>
          <a:xfrm>
            <a:off x="7638693" y="2637234"/>
            <a:ext cx="636674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Works from anywhere with internet connectivity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7492246" y="3144798"/>
            <a:ext cx="6659642" cy="1426369"/>
          </a:xfrm>
          <a:prstGeom prst="roundRect">
            <a:avLst>
              <a:gd name="adj" fmla="val 409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7638693" y="3291245"/>
            <a:ext cx="416600" cy="416600"/>
          </a:xfrm>
          <a:prstGeom prst="roundRect">
            <a:avLst>
              <a:gd name="adj" fmla="val 21946917"/>
            </a:avLst>
          </a:prstGeom>
          <a:solidFill>
            <a:srgbClr val="1B54DA"/>
          </a:solidFill>
          <a:ln/>
        </p:spPr>
      </p:sp>
      <p:pic>
        <p:nvPicPr>
          <p:cNvPr id="3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3231" y="3405783"/>
            <a:ext cx="187404" cy="187404"/>
          </a:xfrm>
          <a:prstGeom prst="rect">
            <a:avLst/>
          </a:prstGeom>
        </p:spPr>
      </p:pic>
      <p:sp>
        <p:nvSpPr>
          <p:cNvPr id="37" name="Text 33"/>
          <p:cNvSpPr/>
          <p:nvPr/>
        </p:nvSpPr>
        <p:spPr>
          <a:xfrm>
            <a:off x="7638693" y="3846671"/>
            <a:ext cx="1736169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Performance</a:t>
            </a:r>
            <a:endParaRPr lang="en-US" sz="1600" b="1" dirty="0"/>
          </a:p>
        </p:txBody>
      </p:sp>
      <p:sp>
        <p:nvSpPr>
          <p:cNvPr id="38" name="Text 34"/>
          <p:cNvSpPr/>
          <p:nvPr/>
        </p:nvSpPr>
        <p:spPr>
          <a:xfrm>
            <a:off x="7638693" y="4202430"/>
            <a:ext cx="636674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 predictions using lightweight TFLite model</a:t>
            </a:r>
            <a:endParaRPr lang="en-US" sz="1600" dirty="0"/>
          </a:p>
        </p:txBody>
      </p:sp>
      <p:sp>
        <p:nvSpPr>
          <p:cNvPr id="39" name="Shape 35"/>
          <p:cNvSpPr/>
          <p:nvPr/>
        </p:nvSpPr>
        <p:spPr>
          <a:xfrm>
            <a:off x="7492246" y="4709993"/>
            <a:ext cx="6659642" cy="1426369"/>
          </a:xfrm>
          <a:prstGeom prst="roundRect">
            <a:avLst>
              <a:gd name="adj" fmla="val 409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0" name="Shape 36"/>
          <p:cNvSpPr/>
          <p:nvPr/>
        </p:nvSpPr>
        <p:spPr>
          <a:xfrm>
            <a:off x="7638693" y="4856440"/>
            <a:ext cx="416600" cy="416600"/>
          </a:xfrm>
          <a:prstGeom prst="roundRect">
            <a:avLst>
              <a:gd name="adj" fmla="val 21946917"/>
            </a:avLst>
          </a:prstGeom>
          <a:solidFill>
            <a:srgbClr val="1B54DA"/>
          </a:solidFill>
          <a:ln/>
        </p:spPr>
      </p:sp>
      <p:pic>
        <p:nvPicPr>
          <p:cNvPr id="4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3231" y="4970978"/>
            <a:ext cx="187404" cy="187404"/>
          </a:xfrm>
          <a:prstGeom prst="rect">
            <a:avLst/>
          </a:prstGeom>
        </p:spPr>
      </p:pic>
      <p:sp>
        <p:nvSpPr>
          <p:cNvPr id="42" name="Text 37"/>
          <p:cNvSpPr/>
          <p:nvPr/>
        </p:nvSpPr>
        <p:spPr>
          <a:xfrm>
            <a:off x="7638693" y="5411867"/>
            <a:ext cx="1736169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Educational Value</a:t>
            </a:r>
            <a:endParaRPr lang="en-US" sz="1600" b="1" dirty="0"/>
          </a:p>
        </p:txBody>
      </p:sp>
      <p:sp>
        <p:nvSpPr>
          <p:cNvPr id="43" name="Text 38"/>
          <p:cNvSpPr/>
          <p:nvPr/>
        </p:nvSpPr>
        <p:spPr>
          <a:xfrm>
            <a:off x="7638693" y="5767626"/>
            <a:ext cx="636674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Perfect tool for students and researchers</a:t>
            </a:r>
            <a:endParaRPr lang="en-US" sz="1600" dirty="0"/>
          </a:p>
        </p:txBody>
      </p:sp>
      <p:sp>
        <p:nvSpPr>
          <p:cNvPr id="44" name="Shape 39"/>
          <p:cNvSpPr/>
          <p:nvPr/>
        </p:nvSpPr>
        <p:spPr>
          <a:xfrm>
            <a:off x="7492246" y="6275189"/>
            <a:ext cx="6659642" cy="1426369"/>
          </a:xfrm>
          <a:prstGeom prst="roundRect">
            <a:avLst>
              <a:gd name="adj" fmla="val 409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5" name="Shape 40"/>
          <p:cNvSpPr/>
          <p:nvPr/>
        </p:nvSpPr>
        <p:spPr>
          <a:xfrm>
            <a:off x="7638693" y="6421636"/>
            <a:ext cx="416600" cy="416600"/>
          </a:xfrm>
          <a:prstGeom prst="roundRect">
            <a:avLst>
              <a:gd name="adj" fmla="val 21946917"/>
            </a:avLst>
          </a:prstGeom>
          <a:solidFill>
            <a:srgbClr val="1B54DA"/>
          </a:solidFill>
          <a:ln/>
        </p:spPr>
      </p:sp>
      <p:pic>
        <p:nvPicPr>
          <p:cNvPr id="4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3231" y="6536174"/>
            <a:ext cx="187404" cy="187404"/>
          </a:xfrm>
          <a:prstGeom prst="rect">
            <a:avLst/>
          </a:prstGeom>
        </p:spPr>
      </p:pic>
      <p:sp>
        <p:nvSpPr>
          <p:cNvPr id="47" name="Text 41"/>
          <p:cNvSpPr/>
          <p:nvPr/>
        </p:nvSpPr>
        <p:spPr>
          <a:xfrm>
            <a:off x="7638693" y="6977063"/>
            <a:ext cx="1736169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User-Friendly</a:t>
            </a:r>
            <a:endParaRPr lang="en-US" sz="1600" b="1" dirty="0"/>
          </a:p>
        </p:txBody>
      </p:sp>
      <p:sp>
        <p:nvSpPr>
          <p:cNvPr id="48" name="Text 42"/>
          <p:cNvSpPr/>
          <p:nvPr/>
        </p:nvSpPr>
        <p:spPr>
          <a:xfrm>
            <a:off x="7638693" y="7332821"/>
            <a:ext cx="6366748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Clean, intuitive one-page design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23861" y="369594"/>
            <a:ext cx="7741888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000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Takeaways &amp; </a:t>
            </a:r>
          </a:p>
          <a:p>
            <a:pPr marL="0" indent="0" algn="l">
              <a:lnSpc>
                <a:spcPts val="4300"/>
              </a:lnSpc>
              <a:buNone/>
            </a:pPr>
            <a:r>
              <a:rPr lang="en-US" sz="4000" dirty="0">
                <a:solidFill>
                  <a:schemeClr val="accent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Learning Journey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101001" y="1704618"/>
            <a:ext cx="3869531" cy="2432209"/>
          </a:xfrm>
          <a:prstGeom prst="roundRect">
            <a:avLst>
              <a:gd name="adj" fmla="val 3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84238" y="1887855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Technical Mastery</a:t>
            </a:r>
            <a:endParaRPr lang="en-US" sz="1700" b="1" dirty="0"/>
          </a:p>
        </p:txBody>
      </p:sp>
      <p:sp>
        <p:nvSpPr>
          <p:cNvPr id="6" name="Text 3"/>
          <p:cNvSpPr/>
          <p:nvPr/>
        </p:nvSpPr>
        <p:spPr>
          <a:xfrm>
            <a:off x="6284238" y="2267664"/>
            <a:ext cx="3503057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Gained comprehensive understanding of image data processing, preprocessing techniques, and classification using deep learning architectures. Learned to work with CNNs and optimize them for real-world applications.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10146149" y="1704618"/>
            <a:ext cx="3869650" cy="2432209"/>
          </a:xfrm>
          <a:prstGeom prst="roundRect">
            <a:avLst>
              <a:gd name="adj" fmla="val 3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29386" y="1887855"/>
            <a:ext cx="31177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End-to-End Implementation</a:t>
            </a:r>
            <a:endParaRPr lang="en-US" sz="1700" b="1" dirty="0"/>
          </a:p>
        </p:txBody>
      </p:sp>
      <p:sp>
        <p:nvSpPr>
          <p:cNvPr id="9" name="Text 6"/>
          <p:cNvSpPr/>
          <p:nvPr/>
        </p:nvSpPr>
        <p:spPr>
          <a:xfrm>
            <a:off x="10329386" y="2267664"/>
            <a:ext cx="3503176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skills in model conversion to TensorFlow Lite format, cloud deployment strategies, and debugging production issues independently. Successfully bridged the gap between model development and deployment.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1001" y="4312444"/>
            <a:ext cx="7914799" cy="1589246"/>
          </a:xfrm>
          <a:prstGeom prst="roundRect">
            <a:avLst>
              <a:gd name="adj" fmla="val 464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84238" y="4495681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Professional Growth</a:t>
            </a:r>
            <a:endParaRPr lang="en-US" sz="1700" b="1" dirty="0"/>
          </a:p>
        </p:txBody>
      </p:sp>
      <p:sp>
        <p:nvSpPr>
          <p:cNvPr id="12" name="Text 9"/>
          <p:cNvSpPr/>
          <p:nvPr/>
        </p:nvSpPr>
        <p:spPr>
          <a:xfrm>
            <a:off x="6284238" y="4875490"/>
            <a:ext cx="7548324" cy="84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Built confidence in implementing real-time AI solutions and strengthened problem-solving abilities. These learnings form a strong foundation for future machine learning projects and continuous skill improvement.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284239" y="6296739"/>
            <a:ext cx="7731562" cy="123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350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transformed theoretical knowledge into practical expertise, teaching me that successful deployment requires not just a good model, but also thoughtful user experience design and robust error handling."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6" name="Picture 8" descr="ML Model Deployment using Streamlit">
            <a:extLst>
              <a:ext uri="{FF2B5EF4-FFF2-40B4-BE49-F238E27FC236}">
                <a16:creationId xmlns:a16="http://schemas.microsoft.com/office/drawing/2014/main" id="{DDDD5649-11F7-810F-C514-E523A7D9D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8" y="6576036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26,976 Deep Learning Stock Vectors and Vector Art | Shutterstock">
            <a:extLst>
              <a:ext uri="{FF2B5EF4-FFF2-40B4-BE49-F238E27FC236}">
                <a16:creationId xmlns:a16="http://schemas.microsoft.com/office/drawing/2014/main" id="{1F9CDE11-DECB-B649-3630-F55B96A43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07" y="248459"/>
            <a:ext cx="3416235" cy="220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ython (programming language) - Wikipedia">
            <a:extLst>
              <a:ext uri="{FF2B5EF4-FFF2-40B4-BE49-F238E27FC236}">
                <a16:creationId xmlns:a16="http://schemas.microsoft.com/office/drawing/2014/main" id="{7107739F-7C17-7E67-7080-2C465EAB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0" y="1954374"/>
            <a:ext cx="2432209" cy="24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eras as a simplified interface to TensorFlow: tutorial">
            <a:extLst>
              <a:ext uri="{FF2B5EF4-FFF2-40B4-BE49-F238E27FC236}">
                <a16:creationId xmlns:a16="http://schemas.microsoft.com/office/drawing/2014/main" id="{83F27D01-8D3B-142D-5635-24EA3A48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01" y="4661511"/>
            <a:ext cx="3865414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120</TotalTime>
  <Words>917</Words>
  <Application>Microsoft Office PowerPoint</Application>
  <PresentationFormat>Custom</PresentationFormat>
  <Paragraphs>158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Alexandria</vt:lpstr>
      <vt:lpstr>Nobile</vt:lpstr>
      <vt:lpstr>Wingdings</vt:lpstr>
      <vt:lpstr>Alexandria Light</vt:lpstr>
      <vt:lpstr>Arial</vt:lpstr>
      <vt:lpstr>Calibri Light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sandhiya diya</cp:lastModifiedBy>
  <cp:revision>5</cp:revision>
  <dcterms:created xsi:type="dcterms:W3CDTF">2025-11-01T04:40:56Z</dcterms:created>
  <dcterms:modified xsi:type="dcterms:W3CDTF">2025-11-02T19:20:48Z</dcterms:modified>
</cp:coreProperties>
</file>